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4"/>
  </p:sldMasterIdLst>
  <p:notesMasterIdLst>
    <p:notesMasterId r:id="rId12"/>
  </p:notesMasterIdLst>
  <p:handoutMasterIdLst>
    <p:handoutMasterId r:id="rId13"/>
  </p:handoutMasterIdLst>
  <p:sldIdLst>
    <p:sldId id="806" r:id="rId5"/>
    <p:sldId id="808" r:id="rId6"/>
    <p:sldId id="807" r:id="rId7"/>
    <p:sldId id="809" r:id="rId8"/>
    <p:sldId id="810" r:id="rId9"/>
    <p:sldId id="811" r:id="rId10"/>
    <p:sldId id="812" r:id="rId11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CC3300"/>
    <a:srgbClr val="00EA00"/>
    <a:srgbClr val="008000"/>
    <a:srgbClr val="FAD000"/>
    <a:srgbClr val="D1FFD1"/>
    <a:srgbClr val="FC9F16"/>
    <a:srgbClr val="EAC300"/>
    <a:srgbClr val="FFD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0" autoAdjust="0"/>
    <p:restoredTop sz="94434" autoAdjust="0"/>
  </p:normalViewPr>
  <p:slideViewPr>
    <p:cSldViewPr snapToGrid="0">
      <p:cViewPr varScale="1">
        <p:scale>
          <a:sx n="120" d="100"/>
          <a:sy n="120" d="100"/>
        </p:scale>
        <p:origin x="1644" y="108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-24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429" y="5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C72C36-476D-4503-9D11-78B28F6BA48B}" type="datetime1">
              <a:rPr lang="en-US"/>
              <a:pPr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FD2813-9A34-4643-B94A-8025EAFFA1C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7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794" y="0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algn="r"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09758"/>
            <a:ext cx="5121488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794" y="8819515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3C709D17-949C-4D4A-84C5-79597803CCF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peakers Bureau"/>
          <p:cNvPicPr>
            <a:picLocks noChangeAspect="1" noChangeArrowheads="1"/>
          </p:cNvPicPr>
          <p:nvPr/>
        </p:nvPicPr>
        <p:blipFill>
          <a:blip r:embed="rId2"/>
          <a:srcRect t="29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NASA insignia RG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9" y="91282"/>
            <a:ext cx="55548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0" y="1603375"/>
            <a:ext cx="5791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1835150"/>
            <a:ext cx="5562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0" y="2062166"/>
            <a:ext cx="5410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0" y="1371600"/>
            <a:ext cx="6019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6200000">
            <a:off x="3776663" y="6515100"/>
            <a:ext cx="6858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6200000">
            <a:off x="3475038" y="6438900"/>
            <a:ext cx="838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6200000">
            <a:off x="2408238" y="6057900"/>
            <a:ext cx="1600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6200000">
            <a:off x="2830513" y="6248400"/>
            <a:ext cx="1219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6200000">
            <a:off x="3173413" y="6362700"/>
            <a:ext cx="9906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6200000">
            <a:off x="1985963" y="5867400"/>
            <a:ext cx="1981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rot="16200000">
            <a:off x="4076700" y="6591300"/>
            <a:ext cx="5334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0" y="2284419"/>
            <a:ext cx="5029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0" y="2516194"/>
            <a:ext cx="4191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0" y="2743200"/>
            <a:ext cx="39624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0" y="2974975"/>
            <a:ext cx="3733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0" y="3206750"/>
            <a:ext cx="3505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0" y="3433769"/>
            <a:ext cx="3276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0" y="3656013"/>
            <a:ext cx="3048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0" y="388778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0" y="4114800"/>
            <a:ext cx="2743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0" y="4344994"/>
            <a:ext cx="2743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0" y="457676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0" y="480377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0" y="502602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0" y="5257800"/>
            <a:ext cx="3352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0" y="5484819"/>
            <a:ext cx="33528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0" y="5716594"/>
            <a:ext cx="35814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0" y="5948369"/>
            <a:ext cx="3810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0" y="6175375"/>
            <a:ext cx="4191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0" y="6397625"/>
            <a:ext cx="4419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0" y="6629400"/>
            <a:ext cx="4648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36538" y="1066800"/>
            <a:ext cx="5707062" cy="5791200"/>
            <a:chOff x="149" y="672"/>
            <a:chExt cx="3595" cy="3648"/>
          </a:xfrm>
        </p:grpSpPr>
        <p:sp>
          <p:nvSpPr>
            <p:cNvPr id="39" name="Line 43"/>
            <p:cNvSpPr>
              <a:spLocks noChangeShapeType="1"/>
            </p:cNvSpPr>
            <p:nvPr userDrawn="1"/>
          </p:nvSpPr>
          <p:spPr bwMode="auto">
            <a:xfrm rot="-5400000">
              <a:off x="-1674" y="2495"/>
              <a:ext cx="3648" cy="1"/>
            </a:xfrm>
            <a:prstGeom prst="line">
              <a:avLst/>
            </a:prstGeom>
            <a:noFill/>
            <a:ln w="3175">
              <a:solidFill>
                <a:schemeClr val="bg1">
                  <a:alpha val="14902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342892"/>
              <a:endParaRPr lang="en-US" sz="135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0" name="Group 44"/>
            <p:cNvGrpSpPr>
              <a:grpSpLocks/>
            </p:cNvGrpSpPr>
            <p:nvPr userDrawn="1"/>
          </p:nvGrpSpPr>
          <p:grpSpPr bwMode="auto">
            <a:xfrm>
              <a:off x="289" y="670"/>
              <a:ext cx="3455" cy="3653"/>
              <a:chOff x="289" y="718"/>
              <a:chExt cx="3455" cy="3602"/>
            </a:xfrm>
          </p:grpSpPr>
          <p:sp>
            <p:nvSpPr>
              <p:cNvPr id="41" name="Line 45"/>
              <p:cNvSpPr>
                <a:spLocks noChangeShapeType="1"/>
              </p:cNvSpPr>
              <p:nvPr userDrawn="1"/>
            </p:nvSpPr>
            <p:spPr bwMode="auto">
              <a:xfrm rot="-5400000">
                <a:off x="2814" y="1080"/>
                <a:ext cx="72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Line 46"/>
              <p:cNvSpPr>
                <a:spLocks noChangeShapeType="1"/>
              </p:cNvSpPr>
              <p:nvPr userDrawn="1"/>
            </p:nvSpPr>
            <p:spPr bwMode="auto">
              <a:xfrm rot="-5400000">
                <a:off x="2507" y="1102"/>
                <a:ext cx="767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Line 47"/>
              <p:cNvSpPr>
                <a:spLocks noChangeShapeType="1"/>
              </p:cNvSpPr>
              <p:nvPr userDrawn="1"/>
            </p:nvSpPr>
            <p:spPr bwMode="auto">
              <a:xfrm rot="-5400000">
                <a:off x="2647" y="1104"/>
                <a:ext cx="768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4" name="Line 48"/>
              <p:cNvSpPr>
                <a:spLocks noChangeShapeType="1"/>
              </p:cNvSpPr>
              <p:nvPr userDrawn="1"/>
            </p:nvSpPr>
            <p:spPr bwMode="auto">
              <a:xfrm rot="-5400000">
                <a:off x="-36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5" name="Line 49"/>
              <p:cNvSpPr>
                <a:spLocks noChangeShapeType="1"/>
              </p:cNvSpPr>
              <p:nvPr userDrawn="1"/>
            </p:nvSpPr>
            <p:spPr bwMode="auto">
              <a:xfrm rot="-5400000">
                <a:off x="-21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Line 50"/>
              <p:cNvSpPr>
                <a:spLocks noChangeShapeType="1"/>
              </p:cNvSpPr>
              <p:nvPr userDrawn="1"/>
            </p:nvSpPr>
            <p:spPr bwMode="auto">
              <a:xfrm rot="-5400000">
                <a:off x="-7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Line 51"/>
              <p:cNvSpPr>
                <a:spLocks noChangeShapeType="1"/>
              </p:cNvSpPr>
              <p:nvPr userDrawn="1"/>
            </p:nvSpPr>
            <p:spPr bwMode="auto">
              <a:xfrm rot="-5400000">
                <a:off x="-505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8" name="Line 52"/>
              <p:cNvSpPr>
                <a:spLocks noChangeShapeType="1"/>
              </p:cNvSpPr>
              <p:nvPr userDrawn="1"/>
            </p:nvSpPr>
            <p:spPr bwMode="auto">
              <a:xfrm rot="-5400000">
                <a:off x="-93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 userDrawn="1"/>
            </p:nvSpPr>
            <p:spPr bwMode="auto">
              <a:xfrm rot="-5400000">
                <a:off x="-79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 userDrawn="1"/>
            </p:nvSpPr>
            <p:spPr bwMode="auto">
              <a:xfrm rot="-5400000">
                <a:off x="-64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 userDrawn="1"/>
            </p:nvSpPr>
            <p:spPr bwMode="auto">
              <a:xfrm rot="-5400000">
                <a:off x="-1083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Line 56"/>
              <p:cNvSpPr>
                <a:spLocks noChangeShapeType="1"/>
              </p:cNvSpPr>
              <p:nvPr userDrawn="1"/>
            </p:nvSpPr>
            <p:spPr bwMode="auto">
              <a:xfrm rot="-5400000">
                <a:off x="-151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 userDrawn="1"/>
            </p:nvSpPr>
            <p:spPr bwMode="auto">
              <a:xfrm rot="-5400000">
                <a:off x="-136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 userDrawn="1"/>
            </p:nvSpPr>
            <p:spPr bwMode="auto">
              <a:xfrm rot="-5400000">
                <a:off x="-122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 userDrawn="1"/>
            </p:nvSpPr>
            <p:spPr bwMode="auto">
              <a:xfrm rot="-5400000">
                <a:off x="2334" y="1128"/>
                <a:ext cx="81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6" name="Line 60"/>
              <p:cNvSpPr>
                <a:spLocks noChangeShapeType="1"/>
              </p:cNvSpPr>
              <p:nvPr userDrawn="1"/>
            </p:nvSpPr>
            <p:spPr bwMode="auto">
              <a:xfrm rot="-5400000">
                <a:off x="2137" y="1176"/>
                <a:ext cx="91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7" name="Line 61"/>
              <p:cNvSpPr>
                <a:spLocks noChangeShapeType="1"/>
              </p:cNvSpPr>
              <p:nvPr userDrawn="1"/>
            </p:nvSpPr>
            <p:spPr bwMode="auto">
              <a:xfrm rot="-5400000">
                <a:off x="1921" y="1248"/>
                <a:ext cx="105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Line 62"/>
              <p:cNvSpPr>
                <a:spLocks noChangeShapeType="1"/>
              </p:cNvSpPr>
              <p:nvPr userDrawn="1"/>
            </p:nvSpPr>
            <p:spPr bwMode="auto">
              <a:xfrm rot="-5400000">
                <a:off x="1729" y="1296"/>
                <a:ext cx="115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9" name="Line 63"/>
              <p:cNvSpPr>
                <a:spLocks noChangeShapeType="1"/>
              </p:cNvSpPr>
              <p:nvPr userDrawn="1"/>
            </p:nvSpPr>
            <p:spPr bwMode="auto">
              <a:xfrm rot="-5400000">
                <a:off x="1489" y="1392"/>
                <a:ext cx="134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0" name="Line 64"/>
              <p:cNvSpPr>
                <a:spLocks noChangeShapeType="1"/>
              </p:cNvSpPr>
              <p:nvPr userDrawn="1"/>
            </p:nvSpPr>
            <p:spPr bwMode="auto">
              <a:xfrm rot="-5400000">
                <a:off x="1297" y="1440"/>
                <a:ext cx="14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1" name="Line 65"/>
              <p:cNvSpPr>
                <a:spLocks noChangeShapeType="1"/>
              </p:cNvSpPr>
              <p:nvPr userDrawn="1"/>
            </p:nvSpPr>
            <p:spPr bwMode="auto">
              <a:xfrm rot="-5400000">
                <a:off x="1081" y="1512"/>
                <a:ext cx="15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2" name="Line 66"/>
              <p:cNvSpPr>
                <a:spLocks noChangeShapeType="1"/>
              </p:cNvSpPr>
              <p:nvPr userDrawn="1"/>
            </p:nvSpPr>
            <p:spPr bwMode="auto">
              <a:xfrm rot="-5400000">
                <a:off x="3192" y="984"/>
                <a:ext cx="53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3" name="Line 67"/>
              <p:cNvSpPr>
                <a:spLocks noChangeShapeType="1"/>
              </p:cNvSpPr>
              <p:nvPr userDrawn="1"/>
            </p:nvSpPr>
            <p:spPr bwMode="auto">
              <a:xfrm rot="-5400000">
                <a:off x="2977" y="1056"/>
                <a:ext cx="67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4" name="Line 68"/>
              <p:cNvSpPr>
                <a:spLocks noChangeShapeType="1"/>
              </p:cNvSpPr>
              <p:nvPr userDrawn="1"/>
            </p:nvSpPr>
            <p:spPr bwMode="auto">
              <a:xfrm rot="-5400000">
                <a:off x="3408" y="912"/>
                <a:ext cx="3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5" name="Line 69"/>
              <p:cNvSpPr>
                <a:spLocks noChangeShapeType="1"/>
              </p:cNvSpPr>
              <p:nvPr userDrawn="1"/>
            </p:nvSpPr>
            <p:spPr bwMode="auto">
              <a:xfrm rot="-5400000">
                <a:off x="3624" y="840"/>
                <a:ext cx="2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67" name="Line 71"/>
          <p:cNvSpPr>
            <a:spLocks noChangeShapeType="1"/>
          </p:cNvSpPr>
          <p:nvPr/>
        </p:nvSpPr>
        <p:spPr bwMode="auto">
          <a:xfrm>
            <a:off x="0" y="1139825"/>
            <a:ext cx="6172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6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458788" y="1728788"/>
            <a:ext cx="8197850" cy="109061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712" name="Rectangle 7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8788" y="2814638"/>
            <a:ext cx="7313612" cy="137636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54474-4DEE-4706-B302-122CB123E4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9" name="Picture 68" descr="AES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2500" y="95512"/>
            <a:ext cx="464820" cy="6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09F91-6722-465C-9672-8CEA95D94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4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37969-EF60-4E72-A28F-BCCC65D796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0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E3000-C384-4D60-A718-9A9ACDFD3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BA4A0-5363-446A-9943-3E23950854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EC5BF-C273-46DC-80CA-789DF32CE9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3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45CB4-9F0F-445B-AAAC-C1418315D6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6914-7884-448D-ACD2-0950FAC84B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4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8BC16-F463-4459-9E61-4870F47CC0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0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4BCEF-F996-4D48-A141-27C2AD3C3B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816F-E7BD-4667-A52C-CAAFA409F4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7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77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 defTabSz="342892">
              <a:defRPr/>
            </a:pPr>
            <a:fld id="{AED0890B-C39C-4B1C-A7CF-D68AE2FB3544}" type="slidenum">
              <a:rPr lang="en-US" sz="1350" smtClean="0">
                <a:solidFill>
                  <a:srgbClr val="000000"/>
                </a:solidFill>
                <a:latin typeface="Arial" charset="0"/>
              </a:rPr>
              <a:pPr defTabSz="342892">
                <a:defRPr/>
              </a:pPr>
              <a:t>‹#›</a:t>
            </a:fld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9" name="Picture 5" descr="Horizonta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81001" y="839788"/>
            <a:ext cx="8662988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/>
          <a:srcRect t="7217" r="6912" b="10776"/>
          <a:stretch>
            <a:fillRect/>
          </a:stretch>
        </p:blipFill>
        <p:spPr bwMode="auto">
          <a:xfrm>
            <a:off x="152400" y="762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sa/CFS-1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28600"/>
            <a:ext cx="6967330" cy="457200"/>
          </a:xfrm>
        </p:spPr>
        <p:txBody>
          <a:bodyPr/>
          <a:lstStyle/>
          <a:p>
            <a:r>
              <a:rPr lang="en-US" dirty="0" smtClean="0"/>
              <a:t>CFS-101 Training Tool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What It Is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606" y="1089149"/>
            <a:ext cx="7872120" cy="5144495"/>
          </a:xfrm>
        </p:spPr>
        <p:txBody>
          <a:bodyPr/>
          <a:lstStyle/>
          <a:p>
            <a:r>
              <a:rPr lang="en-US" sz="1800" dirty="0" smtClean="0"/>
              <a:t>CFS-101 is a self-guided CFS training SW package.</a:t>
            </a:r>
          </a:p>
          <a:p>
            <a:endParaRPr lang="en-US" sz="800" dirty="0"/>
          </a:p>
          <a:p>
            <a:r>
              <a:rPr lang="en-US" sz="1800" dirty="0" smtClean="0"/>
              <a:t>It is available </a:t>
            </a:r>
            <a:r>
              <a:rPr lang="en-US" sz="1800" dirty="0"/>
              <a:t>for download </a:t>
            </a:r>
            <a:r>
              <a:rPr lang="en-US" sz="1800" dirty="0" smtClean="0"/>
              <a:t>at 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github.com/nasa/CFS-101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1800" dirty="0" smtClean="0"/>
              <a:t>It consists of</a:t>
            </a:r>
          </a:p>
          <a:p>
            <a:pPr lvl="1"/>
            <a:r>
              <a:rPr lang="en-US" sz="1600" dirty="0" smtClean="0"/>
              <a:t>an HTML-based, step-by-step Training Guide</a:t>
            </a:r>
          </a:p>
          <a:p>
            <a:pPr lvl="1"/>
            <a:r>
              <a:rPr lang="en-US" sz="1600" dirty="0" smtClean="0"/>
              <a:t>a Linux Virtual Machine (VM) used a training workspace</a:t>
            </a:r>
          </a:p>
          <a:p>
            <a:endParaRPr lang="en-US" sz="800" dirty="0" smtClean="0"/>
          </a:p>
          <a:p>
            <a:r>
              <a:rPr lang="en-US" sz="1800" dirty="0" smtClean="0"/>
              <a:t>It is intended for</a:t>
            </a:r>
          </a:p>
          <a:p>
            <a:pPr lvl="1"/>
            <a:r>
              <a:rPr lang="en-US" sz="1600" dirty="0" smtClean="0"/>
              <a:t>SW developers for a CFS-based project (</a:t>
            </a:r>
            <a:r>
              <a:rPr lang="en-US" sz="1600" dirty="0" smtClean="0">
                <a:solidFill>
                  <a:srgbClr val="0000FF"/>
                </a:solidFill>
              </a:rPr>
              <a:t>must know C</a:t>
            </a:r>
            <a:r>
              <a:rPr lang="en-US" sz="1600" dirty="0" smtClean="0"/>
              <a:t> !)</a:t>
            </a:r>
          </a:p>
          <a:p>
            <a:pPr lvl="1"/>
            <a:r>
              <a:rPr lang="en-US" sz="1600" dirty="0" smtClean="0"/>
              <a:t>Co-ops, interns, students (</a:t>
            </a:r>
            <a:r>
              <a:rPr lang="en-US" sz="1600" dirty="0" smtClean="0">
                <a:solidFill>
                  <a:srgbClr val="0000FF"/>
                </a:solidFill>
              </a:rPr>
              <a:t>must know C </a:t>
            </a:r>
            <a:r>
              <a:rPr lang="en-US" sz="1600" dirty="0" smtClean="0"/>
              <a:t>!)</a:t>
            </a:r>
          </a:p>
          <a:p>
            <a:pPr lvl="1"/>
            <a:endParaRPr lang="en-US" sz="800" dirty="0"/>
          </a:p>
          <a:p>
            <a:r>
              <a:rPr lang="en-US" sz="1800" dirty="0" smtClean="0"/>
              <a:t>It provides instructions on how to</a:t>
            </a:r>
          </a:p>
          <a:p>
            <a:pPr lvl="1"/>
            <a:r>
              <a:rPr lang="en-US" sz="1600" dirty="0"/>
              <a:t>b</a:t>
            </a:r>
            <a:r>
              <a:rPr lang="en-US" sz="1600" dirty="0" smtClean="0"/>
              <a:t>uild &amp; run CFE/CFS system out-of-box</a:t>
            </a:r>
          </a:p>
          <a:p>
            <a:pPr lvl="1"/>
            <a:r>
              <a:rPr lang="en-US" sz="1600" dirty="0" smtClean="0"/>
              <a:t>use a simple Ground System to send commands &amp; to receive telemetry</a:t>
            </a:r>
          </a:p>
          <a:p>
            <a:pPr lvl="1"/>
            <a:r>
              <a:rPr lang="en-US" sz="1600" dirty="0" smtClean="0"/>
              <a:t>create &amp; integrate an app using a tool to generate its “base code”</a:t>
            </a:r>
          </a:p>
          <a:p>
            <a:pPr lvl="1"/>
            <a:r>
              <a:rPr lang="en-US" sz="1600" dirty="0" smtClean="0"/>
              <a:t>customize &amp; add features to an app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e-build &amp; re-run the system</a:t>
            </a:r>
          </a:p>
          <a:p>
            <a:pPr lvl="1"/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93351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5" y="1125940"/>
            <a:ext cx="5619465" cy="442187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2528" y="413467"/>
            <a:ext cx="6984242" cy="333747"/>
          </a:xfrm>
        </p:spPr>
        <p:txBody>
          <a:bodyPr/>
          <a:lstStyle/>
          <a:p>
            <a:r>
              <a:rPr lang="en-US" dirty="0" smtClean="0"/>
              <a:t>CFS-101 Training Tool (cont.)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Repository on GitHub.com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0217" y="5644476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CFS-101 on GitHub</a:t>
            </a:r>
            <a:endParaRPr lang="en-US" sz="1600" i="1" dirty="0"/>
          </a:p>
        </p:txBody>
      </p:sp>
      <p:sp>
        <p:nvSpPr>
          <p:cNvPr id="2" name="Oval 1"/>
          <p:cNvSpPr/>
          <p:nvPr/>
        </p:nvSpPr>
        <p:spPr bwMode="auto">
          <a:xfrm>
            <a:off x="3374315" y="1264258"/>
            <a:ext cx="1126124" cy="310101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9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8985" y="5494351"/>
            <a:ext cx="2259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Training Guide window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1216117"/>
            <a:ext cx="8403175" cy="3989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0311" y="5371240"/>
            <a:ext cx="25835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Training Workspace inside</a:t>
            </a:r>
          </a:p>
          <a:p>
            <a:pPr algn="ctr"/>
            <a:r>
              <a:rPr lang="en-US" sz="1600" i="1" dirty="0" smtClean="0"/>
              <a:t>a Virtual Machine window</a:t>
            </a:r>
          </a:p>
          <a:p>
            <a:pPr algn="ctr"/>
            <a:r>
              <a:rPr lang="en-US" sz="1600" i="1" dirty="0" smtClean="0"/>
              <a:t>(VMware Player)</a:t>
            </a:r>
            <a:endParaRPr lang="en-US" sz="1600" i="1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21471" y="1261036"/>
            <a:ext cx="3242106" cy="3884706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47376" y="1261036"/>
            <a:ext cx="4996200" cy="3884706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45152" y="147378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Typical Setup on a Windows Laptop/Computer</a:t>
            </a:r>
            <a:endParaRPr lang="en-US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2" y="1126839"/>
            <a:ext cx="6864824" cy="418414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40569" y="155329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5456" y="5507998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the expected output</a:t>
            </a:r>
            <a:endParaRPr lang="en-US" sz="1600" i="1" dirty="0"/>
          </a:p>
        </p:txBody>
      </p:sp>
      <p:sp>
        <p:nvSpPr>
          <p:cNvPr id="5" name="Oval 4"/>
          <p:cNvSpPr/>
          <p:nvPr/>
        </p:nvSpPr>
        <p:spPr bwMode="auto">
          <a:xfrm>
            <a:off x="2436125" y="3275463"/>
            <a:ext cx="361666" cy="27295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784143" y="3078452"/>
            <a:ext cx="436728" cy="2661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5287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4" y="1233811"/>
            <a:ext cx="6779093" cy="4292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4130" y="5695665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the expected display</a:t>
            </a:r>
            <a:endParaRPr lang="en-US" sz="1600" i="1" dirty="0"/>
          </a:p>
        </p:txBody>
      </p:sp>
      <p:sp>
        <p:nvSpPr>
          <p:cNvPr id="4" name="Oval 3"/>
          <p:cNvSpPr/>
          <p:nvPr/>
        </p:nvSpPr>
        <p:spPr bwMode="auto">
          <a:xfrm>
            <a:off x="5038400" y="4442346"/>
            <a:ext cx="648269" cy="286603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488717" y="4143223"/>
            <a:ext cx="261560" cy="3138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itle 1"/>
          <p:cNvSpPr txBox="1">
            <a:spLocks/>
          </p:cNvSpPr>
          <p:nvPr/>
        </p:nvSpPr>
        <p:spPr>
          <a:xfrm>
            <a:off x="1038645" y="136535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</p:spTree>
    <p:extLst>
      <p:ext uri="{BB962C8B-B14F-4D97-AF65-F5344CB8AC3E}">
        <p14:creationId xmlns:p14="http://schemas.microsoft.com/office/powerpoint/2010/main" val="292714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" y="1150638"/>
            <a:ext cx="7444854" cy="4411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4130" y="5743433"/>
            <a:ext cx="296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expected code updates</a:t>
            </a:r>
            <a:endParaRPr lang="en-US" sz="1600" i="1" dirty="0"/>
          </a:p>
        </p:txBody>
      </p:sp>
      <p:sp>
        <p:nvSpPr>
          <p:cNvPr id="4" name="Oval 3"/>
          <p:cNvSpPr/>
          <p:nvPr/>
        </p:nvSpPr>
        <p:spPr bwMode="auto">
          <a:xfrm>
            <a:off x="3220872" y="2389425"/>
            <a:ext cx="443552" cy="211540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533644" y="2600965"/>
            <a:ext cx="465150" cy="4299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itle 1"/>
          <p:cNvSpPr txBox="1">
            <a:spLocks/>
          </p:cNvSpPr>
          <p:nvPr/>
        </p:nvSpPr>
        <p:spPr>
          <a:xfrm>
            <a:off x="1040569" y="179182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</p:spTree>
    <p:extLst>
      <p:ext uri="{BB962C8B-B14F-4D97-AF65-F5344CB8AC3E}">
        <p14:creationId xmlns:p14="http://schemas.microsoft.com/office/powerpoint/2010/main" val="257661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096" y="6194698"/>
            <a:ext cx="2844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Questions &amp; Answers section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145338"/>
            <a:ext cx="6082748" cy="4479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96" y="1852189"/>
            <a:ext cx="6032310" cy="41798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0569" y="187133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Q&amp;A Section</a:t>
            </a:r>
          </a:p>
        </p:txBody>
      </p:sp>
    </p:spTree>
    <p:extLst>
      <p:ext uri="{BB962C8B-B14F-4D97-AF65-F5344CB8AC3E}">
        <p14:creationId xmlns:p14="http://schemas.microsoft.com/office/powerpoint/2010/main" val="546726763"/>
      </p:ext>
    </p:extLst>
  </p:cSld>
  <p:clrMapOvr>
    <a:masterClrMapping/>
  </p:clrMapOvr>
</p:sld>
</file>

<file path=ppt/theme/theme1.xml><?xml version="1.0" encoding="utf-8"?>
<a:theme xmlns:a="http://schemas.openxmlformats.org/drawingml/2006/main" name="NASA_Standard">
  <a:themeElements>
    <a:clrScheme name="NASA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SA_Standard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NASA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F3550955B0E4D8834BA140F494470" ma:contentTypeVersion="0" ma:contentTypeDescription="Create a new document." ma:contentTypeScope="" ma:versionID="44ec651c420f4288cb93f6c8bbfdb9a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233BDA3-3CD8-49EF-8DCA-692039CEFF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41F6ACD-E756-4B9B-959E-11F8063C8B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796F7C-63CE-4CB7-AC8C-5BC091C70E7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68354</TotalTime>
  <Words>215</Words>
  <Application>Microsoft Office PowerPoint</Application>
  <PresentationFormat>On-screen Show (4:3)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ＭＳ Ｐゴシック</vt:lpstr>
      <vt:lpstr>Arial</vt:lpstr>
      <vt:lpstr>NASA_Standard</vt:lpstr>
      <vt:lpstr>CFS-101 Training Tool What It Is</vt:lpstr>
      <vt:lpstr>CFS-101 Training Tool (cont.) Repository on GitHub.com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Epstein, Barry (HQ-BJ000)</dc:creator>
  <cp:lastModifiedBy>Ngo, Tam M. (JSC-ER611)</cp:lastModifiedBy>
  <cp:revision>3737</cp:revision>
  <cp:lastPrinted>2016-04-07T21:00:06Z</cp:lastPrinted>
  <dcterms:created xsi:type="dcterms:W3CDTF">2011-10-21T19:25:32Z</dcterms:created>
  <dcterms:modified xsi:type="dcterms:W3CDTF">2018-09-27T16:32:25Z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0x010100A34F3550955B0E4D8834BA140F494470</vt:lpwstr>
  </property>
</Properties>
</file>